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66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5" autoAdjust="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5DE4-1017-4C08-AD98-844314F225ED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6A49-6269-4901-AC15-BE2B73AB4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ac/13/a3/1226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bms.24open.ru/images/a0deb49cb333ea59c6c12d8d2a972f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76824"/>
            <a:ext cx="2057400" cy="1781176"/>
          </a:xfrm>
          <a:prstGeom prst="rect">
            <a:avLst/>
          </a:prstGeom>
          <a:noFill/>
        </p:spPr>
      </p:pic>
      <p:pic>
        <p:nvPicPr>
          <p:cNvPr id="1030" name="Picture 6" descr="http://www.enjoytogether.it/images/cani_cani_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71810"/>
            <a:ext cx="1643074" cy="1571636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0"/>
            <a:ext cx="5286412" cy="18573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714356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СРАВНИМ КОШКУ С СОБАКОЙ</a:t>
            </a:r>
          </a:p>
          <a:p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6072198" y="1714488"/>
            <a:ext cx="3071802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ПОДГОТОВИЛА </a:t>
            </a:r>
            <a:r>
              <a:rPr lang="ru-RU" sz="1200" dirty="0" smtClean="0">
                <a:solidFill>
                  <a:schemeClr val="bg1"/>
                </a:solidFill>
              </a:rPr>
              <a:t>ВОСПИТАТЕЛЬ: ГРОСС </a:t>
            </a:r>
            <a:r>
              <a:rPr lang="ru-RU" sz="1200" dirty="0" smtClean="0">
                <a:solidFill>
                  <a:schemeClr val="bg1"/>
                </a:solidFill>
              </a:rPr>
              <a:t>И.Н.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428860" y="0"/>
            <a:ext cx="4500594" cy="17859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 знаете ли вы, чем питается кошка?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Кошки любят мясо и рыбу, молоко, но едят и овощи тоже. Едят даже траву, она так и называется «кошачья трава» </a:t>
            </a:r>
            <a:r>
              <a:rPr lang="ru-RU" sz="3200" b="1" dirty="0" smtClean="0">
                <a:solidFill>
                  <a:srgbClr val="FF0000"/>
                </a:solidFill>
              </a:rPr>
              <a:t>она </a:t>
            </a:r>
            <a:r>
              <a:rPr lang="ru-RU" sz="3200" b="1" dirty="0">
                <a:solidFill>
                  <a:srgbClr val="FF0000"/>
                </a:solidFill>
              </a:rPr>
              <a:t>помогает кошкам полечить животик.</a:t>
            </a:r>
          </a:p>
        </p:txBody>
      </p:sp>
      <p:pic>
        <p:nvPicPr>
          <p:cNvPr id="26626" name="Picture 2" descr="http://proxy12.media.online.ua/uol/r3-cd60f1ee3d/518ffc865733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643050"/>
            <a:ext cx="4156803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500174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Кошка </a:t>
            </a:r>
            <a:r>
              <a:rPr lang="ru-RU" sz="2800" b="1" dirty="0"/>
              <a:t>мяукает, когда хочет есть или гулять.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>
                <a:solidFill>
                  <a:srgbClr val="0000CC"/>
                </a:solidFill>
              </a:rPr>
              <a:t>Попробуйте сказать на кошачьем языке, что хотите кушать. Мяу-мяу!</a:t>
            </a:r>
          </a:p>
          <a:p>
            <a:pPr algn="ctr"/>
            <a:r>
              <a:rPr lang="ru-RU" sz="2800" b="1" dirty="0"/>
              <a:t>Если кошка довольна, то она мурлычет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b="1" i="1" dirty="0">
                <a:solidFill>
                  <a:srgbClr val="0000CC"/>
                </a:solidFill>
              </a:rPr>
              <a:t>Попробуйте помурлыкать. как довольная кошка. </a:t>
            </a:r>
            <a:r>
              <a:rPr lang="ru-RU" sz="2800" b="1" i="1" dirty="0" err="1">
                <a:solidFill>
                  <a:srgbClr val="0000CC"/>
                </a:solidFill>
              </a:rPr>
              <a:t>Мур-мур-мур</a:t>
            </a:r>
            <a:r>
              <a:rPr lang="ru-RU" sz="2800" b="1" i="1" dirty="0">
                <a:solidFill>
                  <a:srgbClr val="0000CC"/>
                </a:solidFill>
              </a:rPr>
              <a:t>.</a:t>
            </a:r>
          </a:p>
          <a:p>
            <a:pPr algn="ctr"/>
            <a:r>
              <a:rPr lang="ru-RU" sz="2800" b="1" dirty="0" smtClean="0"/>
              <a:t>Если </a:t>
            </a:r>
            <a:r>
              <a:rPr lang="ru-RU" sz="2800" b="1" dirty="0"/>
              <a:t>кошка недовольна, то выгибает спину и предупреждает шипением того, кто вызвал ее недовольство.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>
                <a:solidFill>
                  <a:srgbClr val="0000CC"/>
                </a:solidFill>
              </a:rPr>
              <a:t>Попробуйте выгнуть спину и зашипеть, как рассерженные коты.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00232" y="0"/>
            <a:ext cx="4857784" cy="1500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Игра -звукоподражание </a:t>
            </a:r>
          </a:p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«Кошачьи разговоры»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Повсюду, где живёт человек, рядом с </a:t>
            </a:r>
            <a:r>
              <a:rPr lang="ru-RU" sz="2800" b="1" dirty="0" smtClean="0"/>
              <a:t>ним</a:t>
            </a:r>
          </a:p>
          <a:p>
            <a:pPr algn="ctr"/>
            <a:r>
              <a:rPr lang="ru-RU" sz="2800" b="1" dirty="0" smtClean="0"/>
              <a:t>  </a:t>
            </a:r>
            <a:r>
              <a:rPr lang="ru-RU" sz="2800" b="1" dirty="0"/>
              <a:t>собака - верный друг.</a:t>
            </a:r>
          </a:p>
        </p:txBody>
      </p:sp>
      <p:sp>
        <p:nvSpPr>
          <p:cNvPr id="27650" name="AutoShape 2" descr="https://media.giphy.com/media/y3xoPWvdmqjgA/giph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media.giphy.com/media/y3xoPWvdmqjgA/giph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www.avataris-faun.ru/avatars_low_200x200/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4572032" cy="4905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1571612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Самые верные – потому что ни одно другое животное не предано человеку так, как собака, не служит ему так беззаветно, как это удивительное существо.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Есть собаки охотничьи, есть служебные и есть декоративные</a:t>
            </a:r>
          </a:p>
        </p:txBody>
      </p:sp>
      <p:pic>
        <p:nvPicPr>
          <p:cNvPr id="28674" name="Picture 2" descr="http://www.playcast.ru/uploads/2013/05/28/5449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357430"/>
            <a:ext cx="3643338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76" name="Picture 4" descr="http://www.free-desktop-backgrounds.net/free-desktop-wallpapers-backgrounds/free-hd-desktop-wallpapers-backgrounds/745076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3857652" cy="29289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678" name="Picture 6" descr="http://tn.new.fishki.net/20/preview/1274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00438"/>
            <a:ext cx="3643338" cy="30527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7908" y="357166"/>
            <a:ext cx="884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Охотничьи помогают людям на охоте</a:t>
            </a:r>
            <a:r>
              <a:rPr lang="ru-RU" sz="4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 у каждой собаки есть своя специальность. С одними собаками охотятся в лесу на пушных зверей, лосей, кабанов.  С другими – на водоплавающую дичь. С третьими – на зайцев, волков и </a:t>
            </a:r>
            <a:r>
              <a:rPr lang="ru-RU" sz="2400" dirty="0" smtClean="0"/>
              <a:t>лисиц.</a:t>
            </a:r>
            <a:endParaRPr lang="ru-RU" sz="2400" dirty="0"/>
          </a:p>
        </p:txBody>
      </p:sp>
      <p:pic>
        <p:nvPicPr>
          <p:cNvPr id="31746" name="Picture 2" descr="https://im3-tub-ru.yandex.net/i?id=8a8f89d3f1b6b3e39962dcaea988f2b1&amp;n=33&amp;h=215&amp;w=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2286016" cy="354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s://im1-tub-ru.yandex.net/i?id=4eaa92cc25be764673bcfadef412ae7d&amp;n=33&amp;h=215&amp;w=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2547942" cy="354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www.playcast.ru/uploads/2015/07/05/142190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143512"/>
            <a:ext cx="1643074" cy="147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714488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 Narrow" pitchFamily="34" charset="0"/>
              </a:rPr>
              <a:t>Днём </a:t>
            </a:r>
            <a:r>
              <a:rPr lang="ru-RU" sz="2800" b="1" i="1" dirty="0">
                <a:latin typeface="Arial Narrow" pitchFamily="34" charset="0"/>
              </a:rPr>
              <a:t>и ночью они помогают охранять священные рубежи нашей Родины. По поведению собак пограничники своевременно узнают о приближении врагов. Обнаружив следы нарушителя, пограничные собаки находят его и если потребуется, вступают в схватку.</a:t>
            </a:r>
          </a:p>
        </p:txBody>
      </p:sp>
      <p:pic>
        <p:nvPicPr>
          <p:cNvPr id="29698" name="Picture 2" descr="http://zaksob.ru/foto/125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3500462" cy="52149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А сейчас поговорим о пограничных собаках.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14290"/>
            <a:ext cx="5144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Декоративные </a:t>
            </a:r>
            <a:r>
              <a:rPr lang="ru-RU" sz="4000" b="1" dirty="0">
                <a:solidFill>
                  <a:srgbClr val="002060"/>
                </a:solidFill>
              </a:rPr>
              <a:t>собаки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Они живут в наших домах и выполняют своё главное предназначение – быть друзьями человека, делать его жизнь интереснее</a:t>
            </a:r>
            <a:r>
              <a:rPr lang="ru-RU" dirty="0"/>
              <a:t>.</a:t>
            </a:r>
          </a:p>
        </p:txBody>
      </p:sp>
      <p:pic>
        <p:nvPicPr>
          <p:cNvPr id="30722" name="Picture 2" descr="http://i86.beon.ru/4/34/483404/51/65556251/dogs7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2714644" cy="37147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24" name="Picture 4" descr="http://mamietitine.m.a.pic.centerblog.net/1263393492_aee1d13ed0d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381362" cy="307183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26" name="Picture 6" descr="http://img-fotki.yandex.ru/get/5626/181450557.59/0_a2f8e_79d78523_orig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772024"/>
            <a:ext cx="3333750" cy="20859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Человек приручил собаку сторожить дом – </a:t>
            </a:r>
            <a:r>
              <a:rPr lang="ru-RU" sz="3600" b="1" dirty="0" smtClean="0"/>
              <a:t>лаем </a:t>
            </a:r>
            <a:r>
              <a:rPr lang="ru-RU" sz="3600" b="1" dirty="0"/>
              <a:t>подавать сигнал </a:t>
            </a:r>
            <a:r>
              <a:rPr lang="ru-RU" sz="3600" b="1" dirty="0" smtClean="0"/>
              <a:t>тревоги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Picture 6" descr="http://www.playcast.ru/uploads/2013/02/17/46842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886199"/>
            <a:ext cx="2971800" cy="2971801"/>
          </a:xfrm>
          <a:prstGeom prst="rect">
            <a:avLst/>
          </a:prstGeom>
          <a:noFill/>
        </p:spPr>
      </p:pic>
      <p:pic>
        <p:nvPicPr>
          <p:cNvPr id="35842" name="Picture 2" descr="http://www.anglais.ac-aix-marseille.fr/Images/ho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480"/>
            <a:ext cx="4714908" cy="478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785926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Человеку, потерявшему зрение. Собака как бы заменяет глаза: проводит домой и на работу, оберегает в пути.</a:t>
            </a:r>
          </a:p>
        </p:txBody>
      </p:sp>
      <p:pic>
        <p:nvPicPr>
          <p:cNvPr id="34818" name="Picture 2" descr="http://domashnie-lyubimcy.ru/wp-content/uploads/2015/06/sobaka-povodyr-foto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143384" cy="507207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928670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У взрослой собаки 42 зуба. На подошве лап – плотные подушечки. Когти не такие острые, как у кошки, и не втягиваются.</a:t>
            </a:r>
          </a:p>
        </p:txBody>
      </p:sp>
      <p:pic>
        <p:nvPicPr>
          <p:cNvPr id="33794" name="Picture 2" descr="http://img-fotki.yandex.ru/get/6427/181450557.59/0_a2f5b_21d94c62_ori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86190"/>
            <a:ext cx="4333882" cy="356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85720" y="785794"/>
            <a:ext cx="8001056" cy="50720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85852" y="1635214"/>
            <a:ext cx="56435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познакомить детей с жизнью кошек и собак, закрепить знания о домашних животных;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развивать познавательную 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воспитывать гуманное отношение к животным, чувство ответственности за тех, кого приручили.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Обоняние собаки во много раз тоньше нашего. Мочка носа у здоровой собаки влажная – это улучшает чутье. Слух у собак, </a:t>
            </a:r>
            <a:r>
              <a:rPr lang="ru-RU" sz="2400" b="1" dirty="0" smtClean="0"/>
              <a:t> </a:t>
            </a:r>
            <a:r>
              <a:rPr lang="ru-RU" sz="2400" b="1" dirty="0"/>
              <a:t>очень острый. Но лучше всего слышат те, у кого уши стоят торчком. Собака лучше замечает движущиеся объекты.</a:t>
            </a:r>
          </a:p>
        </p:txBody>
      </p:sp>
      <p:pic>
        <p:nvPicPr>
          <p:cNvPr id="32770" name="Picture 2" descr="http://i42.tinypic.com/992sf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195879"/>
            <a:ext cx="2638438" cy="1662121"/>
          </a:xfrm>
          <a:prstGeom prst="rect">
            <a:avLst/>
          </a:prstGeom>
          <a:noFill/>
        </p:spPr>
      </p:pic>
      <p:pic>
        <p:nvPicPr>
          <p:cNvPr id="32772" name="Picture 4" descr="http://animal-store.ru/img/2015/050222/1048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286389"/>
            <a:ext cx="2371725" cy="1571612"/>
          </a:xfrm>
          <a:prstGeom prst="rect">
            <a:avLst/>
          </a:prstGeom>
          <a:noFill/>
        </p:spPr>
      </p:pic>
      <p:pic>
        <p:nvPicPr>
          <p:cNvPr id="32778" name="Picture 10" descr="https://im2-tub-ru.yandex.net/i?id=a32f56fb30d2ccdca24496a7dbe9e1e0&amp;n=33&amp;h=215&amp;w=3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57232"/>
            <a:ext cx="4143404" cy="3643338"/>
          </a:xfrm>
          <a:prstGeom prst="cloudCallout">
            <a:avLst>
              <a:gd name="adj1" fmla="val -70310"/>
              <a:gd name="adj2" fmla="val 92860"/>
            </a:avLst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itchFamily="34" charset="0"/>
              </a:rPr>
              <a:t>Как и другие животные, собаки выражают свои эмоции и желания с помощью разных поз, движений, звуков. Голова поднята, хвост виляет: собака довольна. Голова опущена, хвост поджат: собака испугана и просит пощады. Рычит и показывает зубы: злится и может укусить. </a:t>
            </a:r>
          </a:p>
        </p:txBody>
      </p:sp>
      <p:pic>
        <p:nvPicPr>
          <p:cNvPr id="40962" name="Picture 2" descr="http://img1.picmix.com/output/stamp/normal/2/1/5/9/59512_cdf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071942"/>
            <a:ext cx="3071834" cy="3038489"/>
          </a:xfrm>
          <a:prstGeom prst="rect">
            <a:avLst/>
          </a:prstGeom>
          <a:noFill/>
        </p:spPr>
      </p:pic>
      <p:pic>
        <p:nvPicPr>
          <p:cNvPr id="40966" name="Picture 6" descr="http://www.oddee.com/_media/imgs/articles2/a98672_chuhuah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29066"/>
            <a:ext cx="2286016" cy="2000264"/>
          </a:xfrm>
          <a:prstGeom prst="rect">
            <a:avLst/>
          </a:prstGeom>
          <a:noFill/>
        </p:spPr>
      </p:pic>
      <p:pic>
        <p:nvPicPr>
          <p:cNvPr id="40968" name="Picture 8" descr="http://ysatik.com/wp-content/uploads/8732805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Собаки могут издавать разные звуки: лаять, рычать, выть. Так они выражают настроение и разные эмоции: радость, злость, печаль и многое другое. </a:t>
            </a:r>
            <a:r>
              <a:rPr lang="ru-RU" sz="2400" b="1" dirty="0" err="1">
                <a:latin typeface="Arial Narrow" pitchFamily="34" charset="0"/>
              </a:rPr>
              <a:t>Поскуливание</a:t>
            </a:r>
            <a:r>
              <a:rPr lang="ru-RU" sz="2400" b="1" dirty="0">
                <a:latin typeface="Arial Narrow" pitchFamily="34" charset="0"/>
              </a:rPr>
              <a:t> означает беспокойство или нетерпение. Если собака тоскливо воет по-волчьи, она несчастна</a:t>
            </a:r>
            <a:r>
              <a:rPr lang="ru-RU" sz="2400" dirty="0"/>
              <a:t>. </a:t>
            </a:r>
          </a:p>
        </p:txBody>
      </p:sp>
      <p:pic>
        <p:nvPicPr>
          <p:cNvPr id="39938" name="Picture 2" descr="https://im1-tub-ru.yandex.net/i?id=ad7501fcd335b48d7c98c7e6bee28d8b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643338" cy="3000396"/>
          </a:xfrm>
          <a:prstGeom prst="rect">
            <a:avLst/>
          </a:prstGeom>
          <a:noFill/>
        </p:spPr>
      </p:pic>
      <p:pic>
        <p:nvPicPr>
          <p:cNvPr id="39940" name="Picture 4" descr="http://ageheureux.a.g.pic.centerblog.net/f7ss8yt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143380"/>
            <a:ext cx="2000264" cy="2714620"/>
          </a:xfrm>
          <a:prstGeom prst="rect">
            <a:avLst/>
          </a:prstGeom>
          <a:noFill/>
        </p:spPr>
      </p:pic>
      <p:pic>
        <p:nvPicPr>
          <p:cNvPr id="39942" name="Picture 6" descr="http://s7.rimg.info/f4c490fcb19e1153bf4d8a362771258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786322"/>
            <a:ext cx="307180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city-gif.narod.ru/5/00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3071834" cy="3505217"/>
          </a:xfrm>
          <a:prstGeom prst="rect">
            <a:avLst/>
          </a:prstGeom>
          <a:noFill/>
        </p:spPr>
      </p:pic>
      <p:pic>
        <p:nvPicPr>
          <p:cNvPr id="37892" name="Picture 4" descr="http://site-pets.ru/wp-content/uploads/2011/06/image2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2928958" cy="2000264"/>
          </a:xfrm>
          <a:prstGeom prst="rect">
            <a:avLst/>
          </a:prstGeom>
          <a:noFill/>
        </p:spPr>
      </p:pic>
      <p:pic>
        <p:nvPicPr>
          <p:cNvPr id="37894" name="Picture 6" descr="http://www.silverspringscommunity.com/wp-content/uploads/fish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143116"/>
            <a:ext cx="4500594" cy="1714512"/>
          </a:xfrm>
          <a:prstGeom prst="rect">
            <a:avLst/>
          </a:prstGeom>
          <a:noFill/>
        </p:spPr>
      </p:pic>
      <p:pic>
        <p:nvPicPr>
          <p:cNvPr id="37896" name="Picture 8" descr="https://im1-tub-ru.yandex.net/i?id=fc0b52f06bbeff5ea149221564295ae2&amp;n=33&amp;h=215&amp;w=3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786190"/>
            <a:ext cx="3495675" cy="240506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28992" y="785794"/>
            <a:ext cx="478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 ЕДЯТ СОБАКИ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Picture 3" descr="http://jondir.ru/dostb/%D0%9F%D1%80%D0%B8%D0%B1%D0%B5%D0%B6%D0%B0%D0%BB+%D1%81%D0%B5%D0%B3%D0%BE%D0%B4%D0%BD%D1%8F+%D0%B2+%D0%BA%D0%BB%D0%B0%D1%81%D1%81%21b/100910_html_m3e3f8f8.p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0" y="357166"/>
            <a:ext cx="952500" cy="117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://img0.liveinternet.ru/images/attach/c/5/89/62/89062162_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286148" cy="3143248"/>
          </a:xfrm>
          <a:prstGeom prst="rect">
            <a:avLst/>
          </a:prstGeom>
          <a:noFill/>
        </p:spPr>
      </p:pic>
      <p:sp>
        <p:nvSpPr>
          <p:cNvPr id="38916" name="AutoShape 4" descr="https://media.giphy.com/media/y3xoPWvdmqjgA/giph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s4.rimg.info/3b3754c25401390514cfd59a85f3e5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286280" cy="3471877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43042" y="142864"/>
            <a:ext cx="657226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BD0FA8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ЧЕМ КОШКА  ОТЛИЧАЕТСЯ ОТ СОБАКИ 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85786" y="962695"/>
            <a:ext cx="77867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ОДИНАКОВЫЕ ЛИ У НИХ УШИ? ХВОСТ? ШЕРСТЬ?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ЗВУКИ ИЗДАЕТ КОШКА, А КАКИЕ СОБАКА?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ИЗ НИХ МОЖЕТ ЗАБРАТЬСЯ НА ДЕРЕВО? ПОЧЕМУ?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ИЗ ЭТИХ ЖИВОТНЫХ МОЖЕТ ХОДИТЬ НА ПОВ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КОШКА И СОБАКА – ДОМАШНИЕ ЖИВОТНЫЕ.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 ЖИВУТ ВМЕСТЕ С ЧЕЛОВЕКОМ.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ЛЮДИ УХАЖИВАЮТ ЗА НИМИ.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СОБАКА И КОШКА ПРИНОСЯТ ПОЛЬЗУ, ЧЕЛОВЕКУ - КАКУЮ? РАССКАЖИТЕ?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http://i866.photobucket.com/albums/ab225/JAWOLFIE1818/ANIS/Cats/160910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2071702" cy="3000396"/>
          </a:xfrm>
          <a:prstGeom prst="rect">
            <a:avLst/>
          </a:prstGeom>
          <a:noFill/>
        </p:spPr>
      </p:pic>
      <p:pic>
        <p:nvPicPr>
          <p:cNvPr id="5" name="Picture 2" descr="http://www.anglais.ac-aix-marseille.fr/Images/ho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256"/>
            <a:ext cx="2214578" cy="2571744"/>
          </a:xfrm>
          <a:prstGeom prst="rect">
            <a:avLst/>
          </a:prstGeom>
          <a:noFill/>
        </p:spPr>
      </p:pic>
      <p:pic>
        <p:nvPicPr>
          <p:cNvPr id="5125" name="Picture 5" descr="http://freepages.misc.rootsweb.ancestry.com/~rdenney/bart/Page_1/IMAG0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857892"/>
            <a:ext cx="1390650" cy="809626"/>
          </a:xfrm>
          <a:prstGeom prst="rect">
            <a:avLst/>
          </a:prstGeom>
          <a:noFill/>
        </p:spPr>
      </p:pic>
      <p:pic>
        <p:nvPicPr>
          <p:cNvPr id="5127" name="Picture 7" descr="http://www.sitehalida.esy.es/images/gul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714884"/>
            <a:ext cx="1916127" cy="1949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60402"/>
            <a:ext cx="628654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Вот главные правила ухода за кошками и собаками.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У кошки и собаки должно быть собственное место.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У кошки и собаки должны быть свои собственные игрушки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Животных необходимо воспитывать и дрессировать.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Кошек и собак необходимо расчёсывать, чистить, мыть, выводить на прогулку.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Необходимо заботиться о здоровье своих домашних питомцев.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101" name="Picture 5" descr="https://im3-tub-ru.yandex.net/i?id=8f67f5644a37181472958e4233367770&amp;n=33&amp;h=215&amp;w=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1785966" cy="16430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5" name="Picture 9" descr="http://www.oocities.org/petsburgh/farm/5599/dg3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214686"/>
            <a:ext cx="1571636" cy="1357322"/>
          </a:xfrm>
          <a:prstGeom prst="rect">
            <a:avLst/>
          </a:prstGeom>
          <a:noFill/>
        </p:spPr>
      </p:pic>
      <p:pic>
        <p:nvPicPr>
          <p:cNvPr id="4107" name="Picture 11" descr="http://proxy10.media.online.ua/uol/r2-dbd368d346/558f111f17e7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862" y="5214926"/>
            <a:ext cx="2043138" cy="1643074"/>
          </a:xfrm>
          <a:prstGeom prst="rect">
            <a:avLst/>
          </a:prstGeom>
          <a:noFill/>
        </p:spPr>
      </p:pic>
      <p:pic>
        <p:nvPicPr>
          <p:cNvPr id="10" name="Picture 7" descr="http://www.sitehalida.esy.es/images/gul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908553"/>
            <a:ext cx="1916127" cy="1949447"/>
          </a:xfrm>
          <a:prstGeom prst="rect">
            <a:avLst/>
          </a:prstGeom>
          <a:noFill/>
        </p:spPr>
      </p:pic>
      <p:pic>
        <p:nvPicPr>
          <p:cNvPr id="4109" name="Picture 13" descr="http://static.chance.ru/sites/default/files/styles/big_photo_gallery/public/images/0b1327a092a06feb9bb27faabbe9a2a6.jpg?itok=BRg6lD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857364"/>
            <a:ext cx="2928926" cy="2928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11" name="Picture 15" descr="http://www.doggyboutique.co.uk/wp-content/uploads/doggy-boutique-matted-mutt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571876"/>
            <a:ext cx="2143140" cy="24288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533995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омашние животные создают благоприятную атмосферу в доме, положительным образом влияют на состояние здоровья людей, да и просто, делают жизнь человека более интересной.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http://proxy10.media.online.ua/uol/r2-b664d6feba/5441a7bd21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14620"/>
            <a:ext cx="4143404" cy="3424230"/>
          </a:xfrm>
          <a:prstGeom prst="hear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7" name="Picture 5" descr="http://www.playcast.ru/uploads/2015/07/09/142725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810249"/>
            <a:ext cx="762000" cy="1047751"/>
          </a:xfrm>
          <a:prstGeom prst="rect">
            <a:avLst/>
          </a:prstGeom>
          <a:noFill/>
        </p:spPr>
      </p:pic>
      <p:pic>
        <p:nvPicPr>
          <p:cNvPr id="3081" name="Picture 9" descr="http://goodevening74.ru/file/1-%20kosilov%20cvetoche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214818"/>
            <a:ext cx="1928826" cy="2643182"/>
          </a:xfrm>
          <a:prstGeom prst="rect">
            <a:avLst/>
          </a:prstGeom>
          <a:noFill/>
        </p:spPr>
      </p:pic>
      <p:pic>
        <p:nvPicPr>
          <p:cNvPr id="3083" name="Picture 11" descr="http://www.playcast.ru/uploads/2015/10/24/1559099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929198"/>
            <a:ext cx="990600" cy="1085850"/>
          </a:xfrm>
          <a:prstGeom prst="rect">
            <a:avLst/>
          </a:prstGeom>
          <a:noFill/>
        </p:spPr>
      </p:pic>
      <p:pic>
        <p:nvPicPr>
          <p:cNvPr id="9" name="Picture 11" descr="http://www.playcast.ru/uploads/2015/10/24/1559099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</p:spPr>
      </p:pic>
      <p:pic>
        <p:nvPicPr>
          <p:cNvPr id="10" name="Picture 5" descr="http://www.playcast.ru/uploads/2015/07/09/142725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810249"/>
            <a:ext cx="762000" cy="1047751"/>
          </a:xfrm>
          <a:prstGeom prst="rect">
            <a:avLst/>
          </a:prstGeom>
          <a:noFill/>
        </p:spPr>
      </p:pic>
      <p:pic>
        <p:nvPicPr>
          <p:cNvPr id="11" name="Picture 9" descr="http://goodevening74.ru/file/1-%20kosilov%20cvetoche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1928826" cy="2643182"/>
          </a:xfrm>
          <a:prstGeom prst="rect">
            <a:avLst/>
          </a:prstGeom>
          <a:noFill/>
        </p:spPr>
      </p:pic>
      <p:pic>
        <p:nvPicPr>
          <p:cNvPr id="12" name="Picture 11" descr="http://www.playcast.ru/uploads/2015/10/24/1559099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5772150"/>
            <a:ext cx="990600" cy="1085850"/>
          </a:xfrm>
          <a:prstGeom prst="rect">
            <a:avLst/>
          </a:prstGeom>
          <a:noFill/>
        </p:spPr>
      </p:pic>
      <p:pic>
        <p:nvPicPr>
          <p:cNvPr id="13" name="Picture 11" descr="http://www.playcast.ru/uploads/2015/10/24/1559099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636"/>
            <a:ext cx="990600" cy="1085850"/>
          </a:xfrm>
          <a:prstGeom prst="rect">
            <a:avLst/>
          </a:prstGeom>
          <a:noFill/>
        </p:spPr>
      </p:pic>
      <p:pic>
        <p:nvPicPr>
          <p:cNvPr id="14" name="Picture 11" descr="http://www.playcast.ru/uploads/2015/10/24/1559099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772150"/>
            <a:ext cx="9906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2" name="AutoShape 4" descr="https://content.foto.my.mail.ru/mail/olfa960/_blogs/i-1909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s://content.foto.my.mail.ru/mail/olfa960/_blogs/i-1909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http://globuss24.ru/userfiles/image/doc/hello_html_m6a56d2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4572000" cy="34290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3018" name="Picture 10" descr="http://gifiki.ru/_ph/51/2/776022424.gif?14475190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14686"/>
            <a:ext cx="564360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34" y="85723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dirty="0" smtClean="0"/>
              <a:t> </a:t>
            </a:r>
            <a:r>
              <a:rPr lang="ru-RU" sz="2400" dirty="0"/>
              <a:t>Гладишь – ласкается,</a:t>
            </a:r>
          </a:p>
          <a:p>
            <a:r>
              <a:rPr lang="ru-RU" sz="2400" dirty="0"/>
              <a:t>Дразнишь – кусается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5716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Отгадайте загадки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Этот зверь живёт лишь дома.                              </a:t>
            </a:r>
          </a:p>
          <a:p>
            <a:r>
              <a:rPr lang="ru-RU" sz="2400" dirty="0"/>
              <a:t>С этим зверем все знакомы.</a:t>
            </a:r>
          </a:p>
          <a:p>
            <a:r>
              <a:rPr lang="ru-RU" sz="2400" dirty="0"/>
              <a:t>У него усы, как спицы.</a:t>
            </a:r>
          </a:p>
          <a:p>
            <a:r>
              <a:rPr lang="ru-RU" sz="2400" dirty="0"/>
              <a:t>Он, мурлыча, песнь поёт,</a:t>
            </a:r>
          </a:p>
          <a:p>
            <a:r>
              <a:rPr lang="ru-RU" sz="2400" dirty="0"/>
              <a:t>Только мышь его боится…</a:t>
            </a:r>
          </a:p>
          <a:p>
            <a:r>
              <a:rPr lang="ru-RU" sz="2400" dirty="0"/>
              <a:t>Угадали? Это…(кот)</a:t>
            </a:r>
          </a:p>
        </p:txBody>
      </p:sp>
      <p:pic>
        <p:nvPicPr>
          <p:cNvPr id="15364" name="Picture 4" descr="http://melomi.ru/uploads/posts/2013-07/1373181417_ba7501a09e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643446"/>
            <a:ext cx="2857520" cy="2038355"/>
          </a:xfrm>
          <a:prstGeom prst="rect">
            <a:avLst/>
          </a:prstGeom>
          <a:noFill/>
        </p:spPr>
      </p:pic>
      <p:pic>
        <p:nvPicPr>
          <p:cNvPr id="15366" name="Picture 6" descr="http://file1.npage.de/002981/91/bilder/hund-ani4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2452697" cy="1633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60511"/>
            <a:ext cx="47863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1.Ребята, как вы думаете, о ком мы будем сегодня  говорить?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3" name="Picture 3" descr="http://www.thehappylitterbox.com/wp-content/uploads/2011/02/graysitc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2214578" cy="3090873"/>
          </a:xfrm>
          <a:prstGeom prst="rect">
            <a:avLst/>
          </a:prstGeom>
          <a:noFill/>
        </p:spPr>
      </p:pic>
      <p:pic>
        <p:nvPicPr>
          <p:cNvPr id="20485" name="Picture 5" descr="http://img.webme.com/pic/b/bonsaicollie/hunde_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57539"/>
            <a:ext cx="3319474" cy="3600461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357686" y="1643050"/>
            <a:ext cx="4500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2.Это дикие или домашние животные?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990099"/>
                </a:solidFill>
              </a:rPr>
              <a:t>Этих животных называют домашними животными.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071678"/>
            <a:ext cx="5335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Почему их так называют?</a:t>
            </a:r>
          </a:p>
        </p:txBody>
      </p:sp>
      <p:pic>
        <p:nvPicPr>
          <p:cNvPr id="19460" name="Picture 4" descr="http://i1282.photobucket.com/albums/a535/Horus_Bohio/People%20Gif/Males/DoganimMan_zps9bf5462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24250"/>
            <a:ext cx="3333750" cy="3333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3429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dirty="0">
                <a:solidFill>
                  <a:srgbClr val="FF0000"/>
                </a:solidFill>
              </a:rPr>
              <a:t>Эти животные живут рядом с человеком, у него дома, человек заботится о них.</a:t>
            </a:r>
          </a:p>
        </p:txBody>
      </p:sp>
      <p:pic>
        <p:nvPicPr>
          <p:cNvPr id="19462" name="Picture 6" descr="http://www.playcast.ru/uploads/2015/02/04/119489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143488"/>
            <a:ext cx="321471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000496" y="0"/>
            <a:ext cx="5143504" cy="2714620"/>
          </a:xfrm>
          <a:prstGeom prst="cloudCallout">
            <a:avLst>
              <a:gd name="adj1" fmla="val 21030"/>
              <a:gd name="adj2" fmla="val 85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Кошка – это обыкновенное домашнее животное, но с необыкновенными качествами. О некоторых из них я расскажу.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s7.directupload.net/images/user/110805/ns3xmdl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143380"/>
            <a:ext cx="2238382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1.У </a:t>
            </a:r>
            <a:r>
              <a:rPr lang="ru-RU" sz="2400" b="1" dirty="0"/>
              <a:t>кошки очень тонкий слух: она слышит малейшие шорохи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857364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2.У </a:t>
            </a:r>
            <a:r>
              <a:rPr lang="ru-RU" sz="2400" b="1" dirty="0"/>
              <a:t>кошки очень хорошее зрение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928934"/>
            <a:ext cx="6357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3.Несмотря </a:t>
            </a:r>
            <a:r>
              <a:rPr lang="ru-RU" sz="2400" b="1" dirty="0"/>
              <a:t>на хорошее зрение, в полной темноте кошка, конечно, ничего не видит, и тогда главным органом чувств становятся усы. Благодаря </a:t>
            </a:r>
            <a:r>
              <a:rPr lang="ru-RU" sz="2400" b="1" dirty="0" smtClean="0"/>
              <a:t>им </a:t>
            </a:r>
            <a:r>
              <a:rPr lang="ru-RU" sz="2400" b="1" dirty="0"/>
              <a:t>кошка ощущает малейшие колебания воздуха и может уверенно передвигаться в темноте, не задевая окружающие предметы.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0" y="0"/>
            <a:ext cx="5072066" cy="2571744"/>
          </a:xfrm>
          <a:prstGeom prst="cloudCallout">
            <a:avLst>
              <a:gd name="adj1" fmla="val -39733"/>
              <a:gd name="adj2" fmla="val 61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Когти помогают  кошке взбираться на дерево и царапать врагов. Когда когти ей не нужны, она их втягивает.</a:t>
            </a:r>
            <a:endParaRPr lang="ru-RU" sz="2400" b="1" dirty="0"/>
          </a:p>
        </p:txBody>
      </p:sp>
      <p:pic>
        <p:nvPicPr>
          <p:cNvPr id="24578" name="Picture 2" descr="http://kotello.ru/wp-content/uploads/2014/01/jeti-milye-koty_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3773483" cy="37004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53578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4580" name="Picture 4" descr="http://www.playcast.ru/uploads/2015/08/11/146538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72000"/>
            <a:ext cx="2916227" cy="228600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429124" y="1071546"/>
            <a:ext cx="4714876" cy="3357586"/>
          </a:xfrm>
          <a:prstGeom prst="cloudCallout">
            <a:avLst>
              <a:gd name="adj1" fmla="val -43668"/>
              <a:gd name="adj2" fmla="val 7523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Лапы сильные, благодаря им кошка умеет быстро бегать и далеко прыгать. На лапках у неё есть подушечки, помогающие ей ходить бесшумно, не топая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14282" y="0"/>
            <a:ext cx="3357586" cy="1928802"/>
          </a:xfrm>
          <a:prstGeom prst="cloudCallout">
            <a:avLst>
              <a:gd name="adj1" fmla="val -28740"/>
              <a:gd name="adj2" fmla="val 11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Кошка очень чистоплотна и часто умывается. </a:t>
            </a:r>
            <a:endParaRPr lang="ru-RU" sz="2400" b="1" dirty="0"/>
          </a:p>
        </p:txBody>
      </p:sp>
      <p:pic>
        <p:nvPicPr>
          <p:cNvPr id="21506" name="Picture 2" descr="http://yuq.me/users/23/727/URhY9MJaQ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2500330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1357298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Она вылизывает не столько свою грязь, сколько свой запах. Все кошки – охотницы, а охотятся они из засады. И если добыча почувствует запах кошки, то кошка может остаться голодной.</a:t>
            </a:r>
          </a:p>
        </p:txBody>
      </p:sp>
      <p:pic>
        <p:nvPicPr>
          <p:cNvPr id="21508" name="Picture 4" descr="http://icooon.ucoz.com/romoz/msn-4556e6b3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929198"/>
            <a:ext cx="2571768" cy="1785947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6500826" y="3571876"/>
            <a:ext cx="642942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e1b3a1114bbbf39ec4f19557084ea92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714612" y="0"/>
            <a:ext cx="6429388" cy="3286124"/>
          </a:xfrm>
          <a:prstGeom prst="cloudCallout">
            <a:avLst>
              <a:gd name="adj1" fmla="val -35743"/>
              <a:gd name="adj2" fmla="val 64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sz="2000" b="1" dirty="0" smtClean="0"/>
              <a:t>Кошка хороший лекарь. Она ложится на больное место, и боль уходит. Но люди, которые любят кошек, не задумываются о том, какую пользу приносят кошки человеку. Они просто любят это красивое, грациозное животное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530" name="Picture 2" descr="http://www.ljplus.ru/img4/a/d/adelka/IMG_7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471490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864</Words>
  <Application>Microsoft Office PowerPoint</Application>
  <PresentationFormat>Экран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Администрация</cp:lastModifiedBy>
  <cp:revision>51</cp:revision>
  <dcterms:created xsi:type="dcterms:W3CDTF">2016-03-12T18:15:42Z</dcterms:created>
  <dcterms:modified xsi:type="dcterms:W3CDTF">2017-08-01T18:53:55Z</dcterms:modified>
</cp:coreProperties>
</file>